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7" r:id="rId8"/>
    <p:sldId id="260" r:id="rId9"/>
    <p:sldId id="262" r:id="rId10"/>
    <p:sldId id="264" r:id="rId11"/>
    <p:sldId id="265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3"/>
  </p:normalViewPr>
  <p:slideViewPr>
    <p:cSldViewPr snapToGrid="0" snapToObjects="1">
      <p:cViewPr varScale="1">
        <p:scale>
          <a:sx n="90" d="100"/>
          <a:sy n="90" d="100"/>
        </p:scale>
        <p:origin x="232" y="7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BFF425-824B-4025-B7DC-C24EF789D8B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617E85E-A5CB-4080-825D-2D7CC172B48C}">
      <dgm:prSet/>
      <dgm:spPr/>
      <dgm:t>
        <a:bodyPr/>
        <a:lstStyle/>
        <a:p>
          <a:r>
            <a:rPr lang="en-US"/>
            <a:t>There is evidence of separation between sources with o-NH</a:t>
          </a:r>
          <a:r>
            <a:rPr lang="en-US" baseline="-25000"/>
            <a:t>2</a:t>
          </a:r>
          <a:r>
            <a:rPr lang="en-US"/>
            <a:t>D detection and those without o-NH</a:t>
          </a:r>
          <a:r>
            <a:rPr lang="en-US" baseline="-25000"/>
            <a:t>2</a:t>
          </a:r>
          <a:r>
            <a:rPr lang="en-US"/>
            <a:t>D detection</a:t>
          </a:r>
        </a:p>
      </dgm:t>
    </dgm:pt>
    <dgm:pt modelId="{9C18807D-CB6D-4077-BDF9-9F24C1ED69B0}" type="parTrans" cxnId="{AC8FBB4C-7491-41B2-B716-77DD3B8E39E4}">
      <dgm:prSet/>
      <dgm:spPr/>
      <dgm:t>
        <a:bodyPr/>
        <a:lstStyle/>
        <a:p>
          <a:endParaRPr lang="en-US"/>
        </a:p>
      </dgm:t>
    </dgm:pt>
    <dgm:pt modelId="{ED4528E3-6C14-40CD-A682-5002A26013BA}" type="sibTrans" cxnId="{AC8FBB4C-7491-41B2-B716-77DD3B8E39E4}">
      <dgm:prSet/>
      <dgm:spPr/>
      <dgm:t>
        <a:bodyPr/>
        <a:lstStyle/>
        <a:p>
          <a:endParaRPr lang="en-US"/>
        </a:p>
      </dgm:t>
    </dgm:pt>
    <dgm:pt modelId="{574A37F1-A730-4176-992B-0838D83151FC}">
      <dgm:prSet/>
      <dgm:spPr/>
      <dgm:t>
        <a:bodyPr/>
        <a:lstStyle/>
        <a:p>
          <a:r>
            <a:rPr lang="en-US"/>
            <a:t>Our results also demonstrate differences between the physical properties of optically thin and optically thick sources</a:t>
          </a:r>
        </a:p>
      </dgm:t>
    </dgm:pt>
    <dgm:pt modelId="{0DC2BF1F-84A5-4C23-81BF-81AEBBE0342F}" type="parTrans" cxnId="{AED7BDAB-FDD3-4826-BEA8-5CF7D5F60FAE}">
      <dgm:prSet/>
      <dgm:spPr/>
      <dgm:t>
        <a:bodyPr/>
        <a:lstStyle/>
        <a:p>
          <a:endParaRPr lang="en-US"/>
        </a:p>
      </dgm:t>
    </dgm:pt>
    <dgm:pt modelId="{4FFE2FC8-FEFB-48F1-B551-0E39FD6E298B}" type="sibTrans" cxnId="{AED7BDAB-FDD3-4826-BEA8-5CF7D5F60FAE}">
      <dgm:prSet/>
      <dgm:spPr/>
      <dgm:t>
        <a:bodyPr/>
        <a:lstStyle/>
        <a:p>
          <a:endParaRPr lang="en-US"/>
        </a:p>
      </dgm:t>
    </dgm:pt>
    <dgm:pt modelId="{054A6588-3680-46ED-9BE9-F3335E580491}">
      <dgm:prSet/>
      <dgm:spPr/>
      <dgm:t>
        <a:bodyPr/>
        <a:lstStyle/>
        <a:p>
          <a:r>
            <a:rPr lang="en-US"/>
            <a:t>These results indicate that the deuteration of ammonia provides an additional evolutionary indicator during the starless and prestellar core phases</a:t>
          </a:r>
        </a:p>
      </dgm:t>
    </dgm:pt>
    <dgm:pt modelId="{2F4B8644-1C54-42FC-BDF8-7F9F6AC77659}" type="parTrans" cxnId="{BC3C7706-02E9-428F-AF3F-8E253E8ECD81}">
      <dgm:prSet/>
      <dgm:spPr/>
      <dgm:t>
        <a:bodyPr/>
        <a:lstStyle/>
        <a:p>
          <a:endParaRPr lang="en-US"/>
        </a:p>
      </dgm:t>
    </dgm:pt>
    <dgm:pt modelId="{668BBE60-CF60-4561-BA2B-4CF3B0196BA6}" type="sibTrans" cxnId="{BC3C7706-02E9-428F-AF3F-8E253E8ECD81}">
      <dgm:prSet/>
      <dgm:spPr/>
      <dgm:t>
        <a:bodyPr/>
        <a:lstStyle/>
        <a:p>
          <a:endParaRPr lang="en-US"/>
        </a:p>
      </dgm:t>
    </dgm:pt>
    <dgm:pt modelId="{C2F36BEB-8ACA-462E-AB83-230968B35632}">
      <dgm:prSet/>
      <dgm:spPr/>
      <dgm:t>
        <a:bodyPr/>
        <a:lstStyle/>
        <a:p>
          <a:r>
            <a:rPr lang="en-US" b="1" i="1" dirty="0"/>
            <a:t>Deuteration is an important chemical process that can be used to understand early stellar evolution</a:t>
          </a:r>
          <a:endParaRPr lang="en-US" dirty="0"/>
        </a:p>
      </dgm:t>
    </dgm:pt>
    <dgm:pt modelId="{DB3B173F-6B2A-4E93-90B3-99B0C778511E}" type="parTrans" cxnId="{2969F76C-8D88-4017-9D1F-20E609925A48}">
      <dgm:prSet/>
      <dgm:spPr/>
      <dgm:t>
        <a:bodyPr/>
        <a:lstStyle/>
        <a:p>
          <a:endParaRPr lang="en-US"/>
        </a:p>
      </dgm:t>
    </dgm:pt>
    <dgm:pt modelId="{F7ED5D97-F34B-4C6A-92F1-361D5480313D}" type="sibTrans" cxnId="{2969F76C-8D88-4017-9D1F-20E609925A48}">
      <dgm:prSet/>
      <dgm:spPr/>
      <dgm:t>
        <a:bodyPr/>
        <a:lstStyle/>
        <a:p>
          <a:endParaRPr lang="en-US"/>
        </a:p>
      </dgm:t>
    </dgm:pt>
    <dgm:pt modelId="{863C71CB-3648-4FE2-A275-7FDAFE750683}">
      <dgm:prSet/>
      <dgm:spPr/>
      <dgm:t>
        <a:bodyPr/>
        <a:lstStyle/>
        <a:p>
          <a:r>
            <a:rPr lang="en-US" b="1" i="1"/>
            <a:t>We now know more about Cepheus L1251 through the lense of chemical tracer o-NH</a:t>
          </a:r>
          <a:r>
            <a:rPr lang="en-US" b="1" i="1" baseline="-25000"/>
            <a:t>2</a:t>
          </a:r>
          <a:r>
            <a:rPr lang="en-US" b="1" i="1"/>
            <a:t>D</a:t>
          </a:r>
          <a:endParaRPr lang="en-US"/>
        </a:p>
      </dgm:t>
    </dgm:pt>
    <dgm:pt modelId="{6F2F30F2-DA05-4DE8-87A5-ABA6B31C1CFD}" type="parTrans" cxnId="{9F71B246-AFCF-47D3-A989-443B61583C48}">
      <dgm:prSet/>
      <dgm:spPr/>
      <dgm:t>
        <a:bodyPr/>
        <a:lstStyle/>
        <a:p>
          <a:endParaRPr lang="en-US"/>
        </a:p>
      </dgm:t>
    </dgm:pt>
    <dgm:pt modelId="{9D0D58B3-CAA7-4032-9CA8-EA30C4269936}" type="sibTrans" cxnId="{9F71B246-AFCF-47D3-A989-443B61583C48}">
      <dgm:prSet/>
      <dgm:spPr/>
      <dgm:t>
        <a:bodyPr/>
        <a:lstStyle/>
        <a:p>
          <a:endParaRPr lang="en-US"/>
        </a:p>
      </dgm:t>
    </dgm:pt>
    <dgm:pt modelId="{9D62DE4A-9BEF-E144-80C7-A1C6F822CAA7}" type="pres">
      <dgm:prSet presAssocID="{56BFF425-824B-4025-B7DC-C24EF789D8BA}" presName="vert0" presStyleCnt="0">
        <dgm:presLayoutVars>
          <dgm:dir/>
          <dgm:animOne val="branch"/>
          <dgm:animLvl val="lvl"/>
        </dgm:presLayoutVars>
      </dgm:prSet>
      <dgm:spPr/>
    </dgm:pt>
    <dgm:pt modelId="{CC41233A-6251-C942-98B6-8FF77DAC8AA4}" type="pres">
      <dgm:prSet presAssocID="{8617E85E-A5CB-4080-825D-2D7CC172B48C}" presName="thickLine" presStyleLbl="alignNode1" presStyleIdx="0" presStyleCnt="5"/>
      <dgm:spPr/>
    </dgm:pt>
    <dgm:pt modelId="{8B561E93-516C-CA4B-B88D-F199CF43A127}" type="pres">
      <dgm:prSet presAssocID="{8617E85E-A5CB-4080-825D-2D7CC172B48C}" presName="horz1" presStyleCnt="0"/>
      <dgm:spPr/>
    </dgm:pt>
    <dgm:pt modelId="{DCFB59D9-9D73-AA4A-B557-87EC6395F4CB}" type="pres">
      <dgm:prSet presAssocID="{8617E85E-A5CB-4080-825D-2D7CC172B48C}" presName="tx1" presStyleLbl="revTx" presStyleIdx="0" presStyleCnt="5"/>
      <dgm:spPr/>
    </dgm:pt>
    <dgm:pt modelId="{CFA5164B-C266-2C43-9A20-9D4216DE2D2A}" type="pres">
      <dgm:prSet presAssocID="{8617E85E-A5CB-4080-825D-2D7CC172B48C}" presName="vert1" presStyleCnt="0"/>
      <dgm:spPr/>
    </dgm:pt>
    <dgm:pt modelId="{81764217-E120-A447-AEB5-DCBEC2D32E9C}" type="pres">
      <dgm:prSet presAssocID="{574A37F1-A730-4176-992B-0838D83151FC}" presName="thickLine" presStyleLbl="alignNode1" presStyleIdx="1" presStyleCnt="5"/>
      <dgm:spPr/>
    </dgm:pt>
    <dgm:pt modelId="{A445CF78-EEAD-AB48-A4F9-7E69173FB20C}" type="pres">
      <dgm:prSet presAssocID="{574A37F1-A730-4176-992B-0838D83151FC}" presName="horz1" presStyleCnt="0"/>
      <dgm:spPr/>
    </dgm:pt>
    <dgm:pt modelId="{98D30A0B-A154-C74F-B582-0A48E2F4B31D}" type="pres">
      <dgm:prSet presAssocID="{574A37F1-A730-4176-992B-0838D83151FC}" presName="tx1" presStyleLbl="revTx" presStyleIdx="1" presStyleCnt="5"/>
      <dgm:spPr/>
    </dgm:pt>
    <dgm:pt modelId="{0B288CE2-1573-9942-906A-D0DBA0AB877C}" type="pres">
      <dgm:prSet presAssocID="{574A37F1-A730-4176-992B-0838D83151FC}" presName="vert1" presStyleCnt="0"/>
      <dgm:spPr/>
    </dgm:pt>
    <dgm:pt modelId="{C92B812C-71A1-BA4E-A1BD-9E5B6F176D7C}" type="pres">
      <dgm:prSet presAssocID="{054A6588-3680-46ED-9BE9-F3335E580491}" presName="thickLine" presStyleLbl="alignNode1" presStyleIdx="2" presStyleCnt="5"/>
      <dgm:spPr/>
    </dgm:pt>
    <dgm:pt modelId="{12B4DC1F-C7C7-8341-A071-4DC0FEB4AD02}" type="pres">
      <dgm:prSet presAssocID="{054A6588-3680-46ED-9BE9-F3335E580491}" presName="horz1" presStyleCnt="0"/>
      <dgm:spPr/>
    </dgm:pt>
    <dgm:pt modelId="{AA514FF5-167A-E040-9529-39B7C9670AC1}" type="pres">
      <dgm:prSet presAssocID="{054A6588-3680-46ED-9BE9-F3335E580491}" presName="tx1" presStyleLbl="revTx" presStyleIdx="2" presStyleCnt="5"/>
      <dgm:spPr/>
    </dgm:pt>
    <dgm:pt modelId="{5E5AB1EC-DF14-8943-A6D7-442BD66F47CF}" type="pres">
      <dgm:prSet presAssocID="{054A6588-3680-46ED-9BE9-F3335E580491}" presName="vert1" presStyleCnt="0"/>
      <dgm:spPr/>
    </dgm:pt>
    <dgm:pt modelId="{EC4F6553-8BD1-AD4D-A0B9-AEA6BE2F451D}" type="pres">
      <dgm:prSet presAssocID="{C2F36BEB-8ACA-462E-AB83-230968B35632}" presName="thickLine" presStyleLbl="alignNode1" presStyleIdx="3" presStyleCnt="5"/>
      <dgm:spPr/>
    </dgm:pt>
    <dgm:pt modelId="{B670E323-B53E-4B40-B82B-57A0300CD386}" type="pres">
      <dgm:prSet presAssocID="{C2F36BEB-8ACA-462E-AB83-230968B35632}" presName="horz1" presStyleCnt="0"/>
      <dgm:spPr/>
    </dgm:pt>
    <dgm:pt modelId="{80F9B320-33BB-E141-80FB-1337677D2A0E}" type="pres">
      <dgm:prSet presAssocID="{C2F36BEB-8ACA-462E-AB83-230968B35632}" presName="tx1" presStyleLbl="revTx" presStyleIdx="3" presStyleCnt="5"/>
      <dgm:spPr/>
    </dgm:pt>
    <dgm:pt modelId="{FB6EDA42-6564-854E-B891-757F2C8B2D58}" type="pres">
      <dgm:prSet presAssocID="{C2F36BEB-8ACA-462E-AB83-230968B35632}" presName="vert1" presStyleCnt="0"/>
      <dgm:spPr/>
    </dgm:pt>
    <dgm:pt modelId="{FA6E3504-35E6-3A43-BC8B-819E8ABC377D}" type="pres">
      <dgm:prSet presAssocID="{863C71CB-3648-4FE2-A275-7FDAFE750683}" presName="thickLine" presStyleLbl="alignNode1" presStyleIdx="4" presStyleCnt="5"/>
      <dgm:spPr/>
    </dgm:pt>
    <dgm:pt modelId="{CC801224-EA10-E046-8E06-4188E8A78EA4}" type="pres">
      <dgm:prSet presAssocID="{863C71CB-3648-4FE2-A275-7FDAFE750683}" presName="horz1" presStyleCnt="0"/>
      <dgm:spPr/>
    </dgm:pt>
    <dgm:pt modelId="{B642EB97-31D6-8148-90F7-DC08A23ED3FF}" type="pres">
      <dgm:prSet presAssocID="{863C71CB-3648-4FE2-A275-7FDAFE750683}" presName="tx1" presStyleLbl="revTx" presStyleIdx="4" presStyleCnt="5"/>
      <dgm:spPr/>
    </dgm:pt>
    <dgm:pt modelId="{9BE6BC6E-F23E-4540-A3EB-447D722BD8F2}" type="pres">
      <dgm:prSet presAssocID="{863C71CB-3648-4FE2-A275-7FDAFE750683}" presName="vert1" presStyleCnt="0"/>
      <dgm:spPr/>
    </dgm:pt>
  </dgm:ptLst>
  <dgm:cxnLst>
    <dgm:cxn modelId="{BC3C7706-02E9-428F-AF3F-8E253E8ECD81}" srcId="{56BFF425-824B-4025-B7DC-C24EF789D8BA}" destId="{054A6588-3680-46ED-9BE9-F3335E580491}" srcOrd="2" destOrd="0" parTransId="{2F4B8644-1C54-42FC-BDF8-7F9F6AC77659}" sibTransId="{668BBE60-CF60-4561-BA2B-4CF3B0196BA6}"/>
    <dgm:cxn modelId="{462BED40-4DD6-AA4F-B74D-027CFB55C910}" type="presOf" srcId="{56BFF425-824B-4025-B7DC-C24EF789D8BA}" destId="{9D62DE4A-9BEF-E144-80C7-A1C6F822CAA7}" srcOrd="0" destOrd="0" presId="urn:microsoft.com/office/officeart/2008/layout/LinedList"/>
    <dgm:cxn modelId="{9F71B246-AFCF-47D3-A989-443B61583C48}" srcId="{56BFF425-824B-4025-B7DC-C24EF789D8BA}" destId="{863C71CB-3648-4FE2-A275-7FDAFE750683}" srcOrd="4" destOrd="0" parTransId="{6F2F30F2-DA05-4DE8-87A5-ABA6B31C1CFD}" sibTransId="{9D0D58B3-CAA7-4032-9CA8-EA30C4269936}"/>
    <dgm:cxn modelId="{AC8FBB4C-7491-41B2-B716-77DD3B8E39E4}" srcId="{56BFF425-824B-4025-B7DC-C24EF789D8BA}" destId="{8617E85E-A5CB-4080-825D-2D7CC172B48C}" srcOrd="0" destOrd="0" parTransId="{9C18807D-CB6D-4077-BDF9-9F24C1ED69B0}" sibTransId="{ED4528E3-6C14-40CD-A682-5002A26013BA}"/>
    <dgm:cxn modelId="{2969F76C-8D88-4017-9D1F-20E609925A48}" srcId="{56BFF425-824B-4025-B7DC-C24EF789D8BA}" destId="{C2F36BEB-8ACA-462E-AB83-230968B35632}" srcOrd="3" destOrd="0" parTransId="{DB3B173F-6B2A-4E93-90B3-99B0C778511E}" sibTransId="{F7ED5D97-F34B-4C6A-92F1-361D5480313D}"/>
    <dgm:cxn modelId="{FC40C482-1412-204A-A5DC-1542DD053CEC}" type="presOf" srcId="{574A37F1-A730-4176-992B-0838D83151FC}" destId="{98D30A0B-A154-C74F-B582-0A48E2F4B31D}" srcOrd="0" destOrd="0" presId="urn:microsoft.com/office/officeart/2008/layout/LinedList"/>
    <dgm:cxn modelId="{728C559B-3FA9-324A-8356-1B97ED0C005E}" type="presOf" srcId="{863C71CB-3648-4FE2-A275-7FDAFE750683}" destId="{B642EB97-31D6-8148-90F7-DC08A23ED3FF}" srcOrd="0" destOrd="0" presId="urn:microsoft.com/office/officeart/2008/layout/LinedList"/>
    <dgm:cxn modelId="{116E17AA-00C4-9544-9DAB-CD977DBC0CEC}" type="presOf" srcId="{054A6588-3680-46ED-9BE9-F3335E580491}" destId="{AA514FF5-167A-E040-9529-39B7C9670AC1}" srcOrd="0" destOrd="0" presId="urn:microsoft.com/office/officeart/2008/layout/LinedList"/>
    <dgm:cxn modelId="{AED7BDAB-FDD3-4826-BEA8-5CF7D5F60FAE}" srcId="{56BFF425-824B-4025-B7DC-C24EF789D8BA}" destId="{574A37F1-A730-4176-992B-0838D83151FC}" srcOrd="1" destOrd="0" parTransId="{0DC2BF1F-84A5-4C23-81BF-81AEBBE0342F}" sibTransId="{4FFE2FC8-FEFB-48F1-B551-0E39FD6E298B}"/>
    <dgm:cxn modelId="{FB8FA9CB-36FA-D04D-9FC6-56E1FB446EF8}" type="presOf" srcId="{C2F36BEB-8ACA-462E-AB83-230968B35632}" destId="{80F9B320-33BB-E141-80FB-1337677D2A0E}" srcOrd="0" destOrd="0" presId="urn:microsoft.com/office/officeart/2008/layout/LinedList"/>
    <dgm:cxn modelId="{45EB64D5-5F6A-2348-8167-9DE2E08B776C}" type="presOf" srcId="{8617E85E-A5CB-4080-825D-2D7CC172B48C}" destId="{DCFB59D9-9D73-AA4A-B557-87EC6395F4CB}" srcOrd="0" destOrd="0" presId="urn:microsoft.com/office/officeart/2008/layout/LinedList"/>
    <dgm:cxn modelId="{922BEC0A-ADEE-A049-A6E0-80682CD7AD4D}" type="presParOf" srcId="{9D62DE4A-9BEF-E144-80C7-A1C6F822CAA7}" destId="{CC41233A-6251-C942-98B6-8FF77DAC8AA4}" srcOrd="0" destOrd="0" presId="urn:microsoft.com/office/officeart/2008/layout/LinedList"/>
    <dgm:cxn modelId="{50DA96B2-D4CC-6642-B135-A00FB320F1A9}" type="presParOf" srcId="{9D62DE4A-9BEF-E144-80C7-A1C6F822CAA7}" destId="{8B561E93-516C-CA4B-B88D-F199CF43A127}" srcOrd="1" destOrd="0" presId="urn:microsoft.com/office/officeart/2008/layout/LinedList"/>
    <dgm:cxn modelId="{E19BC274-64F9-204A-A122-54A4117F9665}" type="presParOf" srcId="{8B561E93-516C-CA4B-B88D-F199CF43A127}" destId="{DCFB59D9-9D73-AA4A-B557-87EC6395F4CB}" srcOrd="0" destOrd="0" presId="urn:microsoft.com/office/officeart/2008/layout/LinedList"/>
    <dgm:cxn modelId="{4E1AD4E4-7771-8649-9F37-0593583D16DA}" type="presParOf" srcId="{8B561E93-516C-CA4B-B88D-F199CF43A127}" destId="{CFA5164B-C266-2C43-9A20-9D4216DE2D2A}" srcOrd="1" destOrd="0" presId="urn:microsoft.com/office/officeart/2008/layout/LinedList"/>
    <dgm:cxn modelId="{197CF553-6E12-B344-BEA9-1A3F501E680D}" type="presParOf" srcId="{9D62DE4A-9BEF-E144-80C7-A1C6F822CAA7}" destId="{81764217-E120-A447-AEB5-DCBEC2D32E9C}" srcOrd="2" destOrd="0" presId="urn:microsoft.com/office/officeart/2008/layout/LinedList"/>
    <dgm:cxn modelId="{F84B03D0-66F5-DB4F-9B50-A64826B78D9E}" type="presParOf" srcId="{9D62DE4A-9BEF-E144-80C7-A1C6F822CAA7}" destId="{A445CF78-EEAD-AB48-A4F9-7E69173FB20C}" srcOrd="3" destOrd="0" presId="urn:microsoft.com/office/officeart/2008/layout/LinedList"/>
    <dgm:cxn modelId="{515977B5-DAF6-554A-82F7-754990DE808C}" type="presParOf" srcId="{A445CF78-EEAD-AB48-A4F9-7E69173FB20C}" destId="{98D30A0B-A154-C74F-B582-0A48E2F4B31D}" srcOrd="0" destOrd="0" presId="urn:microsoft.com/office/officeart/2008/layout/LinedList"/>
    <dgm:cxn modelId="{EAB424D1-7E9D-4D45-90D6-0A6C6808CBCB}" type="presParOf" srcId="{A445CF78-EEAD-AB48-A4F9-7E69173FB20C}" destId="{0B288CE2-1573-9942-906A-D0DBA0AB877C}" srcOrd="1" destOrd="0" presId="urn:microsoft.com/office/officeart/2008/layout/LinedList"/>
    <dgm:cxn modelId="{2F3D6494-2AA7-CE41-BF98-13ACC89416D1}" type="presParOf" srcId="{9D62DE4A-9BEF-E144-80C7-A1C6F822CAA7}" destId="{C92B812C-71A1-BA4E-A1BD-9E5B6F176D7C}" srcOrd="4" destOrd="0" presId="urn:microsoft.com/office/officeart/2008/layout/LinedList"/>
    <dgm:cxn modelId="{DAF59349-22F2-4D4B-9347-40BA9E408B86}" type="presParOf" srcId="{9D62DE4A-9BEF-E144-80C7-A1C6F822CAA7}" destId="{12B4DC1F-C7C7-8341-A071-4DC0FEB4AD02}" srcOrd="5" destOrd="0" presId="urn:microsoft.com/office/officeart/2008/layout/LinedList"/>
    <dgm:cxn modelId="{FFED0BEE-D3EE-E94E-BE01-35769CAAA018}" type="presParOf" srcId="{12B4DC1F-C7C7-8341-A071-4DC0FEB4AD02}" destId="{AA514FF5-167A-E040-9529-39B7C9670AC1}" srcOrd="0" destOrd="0" presId="urn:microsoft.com/office/officeart/2008/layout/LinedList"/>
    <dgm:cxn modelId="{7F39EAC1-FE64-0340-875F-4A2E0A20ED82}" type="presParOf" srcId="{12B4DC1F-C7C7-8341-A071-4DC0FEB4AD02}" destId="{5E5AB1EC-DF14-8943-A6D7-442BD66F47CF}" srcOrd="1" destOrd="0" presId="urn:microsoft.com/office/officeart/2008/layout/LinedList"/>
    <dgm:cxn modelId="{559F7F7D-D440-5342-94A1-18ECD6B8D9E1}" type="presParOf" srcId="{9D62DE4A-9BEF-E144-80C7-A1C6F822CAA7}" destId="{EC4F6553-8BD1-AD4D-A0B9-AEA6BE2F451D}" srcOrd="6" destOrd="0" presId="urn:microsoft.com/office/officeart/2008/layout/LinedList"/>
    <dgm:cxn modelId="{0FBA51DB-6657-AE47-8EC4-AE62104D6342}" type="presParOf" srcId="{9D62DE4A-9BEF-E144-80C7-A1C6F822CAA7}" destId="{B670E323-B53E-4B40-B82B-57A0300CD386}" srcOrd="7" destOrd="0" presId="urn:microsoft.com/office/officeart/2008/layout/LinedList"/>
    <dgm:cxn modelId="{0A6FE0D7-6B85-8D40-B4EF-D2E28E7F0CCB}" type="presParOf" srcId="{B670E323-B53E-4B40-B82B-57A0300CD386}" destId="{80F9B320-33BB-E141-80FB-1337677D2A0E}" srcOrd="0" destOrd="0" presId="urn:microsoft.com/office/officeart/2008/layout/LinedList"/>
    <dgm:cxn modelId="{5F14DE97-A4DD-C444-A69E-B25628F83EEE}" type="presParOf" srcId="{B670E323-B53E-4B40-B82B-57A0300CD386}" destId="{FB6EDA42-6564-854E-B891-757F2C8B2D58}" srcOrd="1" destOrd="0" presId="urn:microsoft.com/office/officeart/2008/layout/LinedList"/>
    <dgm:cxn modelId="{56B128ED-F225-5D43-A70D-FCA76117C662}" type="presParOf" srcId="{9D62DE4A-9BEF-E144-80C7-A1C6F822CAA7}" destId="{FA6E3504-35E6-3A43-BC8B-819E8ABC377D}" srcOrd="8" destOrd="0" presId="urn:microsoft.com/office/officeart/2008/layout/LinedList"/>
    <dgm:cxn modelId="{C4FFBBDC-D602-5C4E-B560-B2FF6AD36F40}" type="presParOf" srcId="{9D62DE4A-9BEF-E144-80C7-A1C6F822CAA7}" destId="{CC801224-EA10-E046-8E06-4188E8A78EA4}" srcOrd="9" destOrd="0" presId="urn:microsoft.com/office/officeart/2008/layout/LinedList"/>
    <dgm:cxn modelId="{D611A4C4-E902-3849-8223-18D6497A9395}" type="presParOf" srcId="{CC801224-EA10-E046-8E06-4188E8A78EA4}" destId="{B642EB97-31D6-8148-90F7-DC08A23ED3FF}" srcOrd="0" destOrd="0" presId="urn:microsoft.com/office/officeart/2008/layout/LinedList"/>
    <dgm:cxn modelId="{C1C79B6C-76DC-D548-9866-5473CE459557}" type="presParOf" srcId="{CC801224-EA10-E046-8E06-4188E8A78EA4}" destId="{9BE6BC6E-F23E-4540-A3EB-447D722BD8F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1233A-6251-C942-98B6-8FF77DAC8AA4}">
      <dsp:nvSpPr>
        <dsp:cNvPr id="0" name=""/>
        <dsp:cNvSpPr/>
      </dsp:nvSpPr>
      <dsp:spPr>
        <a:xfrm>
          <a:off x="0" y="680"/>
          <a:ext cx="6506304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B59D9-9D73-AA4A-B557-87EC6395F4CB}">
      <dsp:nvSpPr>
        <dsp:cNvPr id="0" name=""/>
        <dsp:cNvSpPr/>
      </dsp:nvSpPr>
      <dsp:spPr>
        <a:xfrm>
          <a:off x="0" y="680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There is evidence of separation between sources with o-NH</a:t>
          </a:r>
          <a:r>
            <a:rPr lang="en-US" sz="2100" kern="1200" baseline="-25000"/>
            <a:t>2</a:t>
          </a:r>
          <a:r>
            <a:rPr lang="en-US" sz="2100" kern="1200"/>
            <a:t>D detection and those without o-NH</a:t>
          </a:r>
          <a:r>
            <a:rPr lang="en-US" sz="2100" kern="1200" baseline="-25000"/>
            <a:t>2</a:t>
          </a:r>
          <a:r>
            <a:rPr lang="en-US" sz="2100" kern="1200"/>
            <a:t>D detection</a:t>
          </a:r>
        </a:p>
      </dsp:txBody>
      <dsp:txXfrm>
        <a:off x="0" y="680"/>
        <a:ext cx="6506304" cy="1115295"/>
      </dsp:txXfrm>
    </dsp:sp>
    <dsp:sp modelId="{81764217-E120-A447-AEB5-DCBEC2D32E9C}">
      <dsp:nvSpPr>
        <dsp:cNvPr id="0" name=""/>
        <dsp:cNvSpPr/>
      </dsp:nvSpPr>
      <dsp:spPr>
        <a:xfrm>
          <a:off x="0" y="1115976"/>
          <a:ext cx="6506304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30A0B-A154-C74F-B582-0A48E2F4B31D}">
      <dsp:nvSpPr>
        <dsp:cNvPr id="0" name=""/>
        <dsp:cNvSpPr/>
      </dsp:nvSpPr>
      <dsp:spPr>
        <a:xfrm>
          <a:off x="0" y="1115976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Our results also demonstrate differences between the physical properties of optically thin and optically thick sources</a:t>
          </a:r>
        </a:p>
      </dsp:txBody>
      <dsp:txXfrm>
        <a:off x="0" y="1115976"/>
        <a:ext cx="6506304" cy="1115295"/>
      </dsp:txXfrm>
    </dsp:sp>
    <dsp:sp modelId="{C92B812C-71A1-BA4E-A1BD-9E5B6F176D7C}">
      <dsp:nvSpPr>
        <dsp:cNvPr id="0" name=""/>
        <dsp:cNvSpPr/>
      </dsp:nvSpPr>
      <dsp:spPr>
        <a:xfrm>
          <a:off x="0" y="2231272"/>
          <a:ext cx="650630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514FF5-167A-E040-9529-39B7C9670AC1}">
      <dsp:nvSpPr>
        <dsp:cNvPr id="0" name=""/>
        <dsp:cNvSpPr/>
      </dsp:nvSpPr>
      <dsp:spPr>
        <a:xfrm>
          <a:off x="0" y="2231272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These results indicate that the deuteration of ammonia provides an additional evolutionary indicator during the starless and prestellar core phases</a:t>
          </a:r>
        </a:p>
      </dsp:txBody>
      <dsp:txXfrm>
        <a:off x="0" y="2231272"/>
        <a:ext cx="6506304" cy="1115295"/>
      </dsp:txXfrm>
    </dsp:sp>
    <dsp:sp modelId="{EC4F6553-8BD1-AD4D-A0B9-AEA6BE2F451D}">
      <dsp:nvSpPr>
        <dsp:cNvPr id="0" name=""/>
        <dsp:cNvSpPr/>
      </dsp:nvSpPr>
      <dsp:spPr>
        <a:xfrm>
          <a:off x="0" y="3346567"/>
          <a:ext cx="650630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F9B320-33BB-E141-80FB-1337677D2A0E}">
      <dsp:nvSpPr>
        <dsp:cNvPr id="0" name=""/>
        <dsp:cNvSpPr/>
      </dsp:nvSpPr>
      <dsp:spPr>
        <a:xfrm>
          <a:off x="0" y="3346567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 dirty="0"/>
            <a:t>Deuteration is an important chemical process that can be used to understand early stellar evolution</a:t>
          </a:r>
          <a:endParaRPr lang="en-US" sz="2100" kern="1200" dirty="0"/>
        </a:p>
      </dsp:txBody>
      <dsp:txXfrm>
        <a:off x="0" y="3346567"/>
        <a:ext cx="6506304" cy="1115295"/>
      </dsp:txXfrm>
    </dsp:sp>
    <dsp:sp modelId="{FA6E3504-35E6-3A43-BC8B-819E8ABC377D}">
      <dsp:nvSpPr>
        <dsp:cNvPr id="0" name=""/>
        <dsp:cNvSpPr/>
      </dsp:nvSpPr>
      <dsp:spPr>
        <a:xfrm>
          <a:off x="0" y="4461863"/>
          <a:ext cx="6506304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2EB97-31D6-8148-90F7-DC08A23ED3FF}">
      <dsp:nvSpPr>
        <dsp:cNvPr id="0" name=""/>
        <dsp:cNvSpPr/>
      </dsp:nvSpPr>
      <dsp:spPr>
        <a:xfrm>
          <a:off x="0" y="4461863"/>
          <a:ext cx="6506304" cy="1115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i="1" kern="1200"/>
            <a:t>We now know more about Cepheus L1251 through the lense of chemical tracer o-NH</a:t>
          </a:r>
          <a:r>
            <a:rPr lang="en-US" sz="2100" b="1" i="1" kern="1200" baseline="-25000"/>
            <a:t>2</a:t>
          </a:r>
          <a:r>
            <a:rPr lang="en-US" sz="2100" b="1" i="1" kern="1200"/>
            <a:t>D</a:t>
          </a:r>
          <a:endParaRPr lang="en-US" sz="2100" kern="1200"/>
        </a:p>
      </dsp:txBody>
      <dsp:txXfrm>
        <a:off x="0" y="4461863"/>
        <a:ext cx="6506304" cy="1115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128847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17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9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70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2619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46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1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0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970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5205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ADEA12E-9872-B74A-9DD8-5B5995E52B37}" type="datetimeFigureOut">
              <a:rPr lang="en-US" smtClean="0"/>
              <a:t>4/3/20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7081E68-2D1A-3341-BD3E-068AFE06805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810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FE086-69AE-474C-B252-DA8784E4A5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Chemical Processes in Interstellar Dust Clouds:</a:t>
            </a:r>
            <a:br>
              <a:rPr lang="en-US" sz="4000" dirty="0"/>
            </a:br>
            <a:br>
              <a:rPr lang="en-US" sz="2400" dirty="0"/>
            </a:br>
            <a:r>
              <a:rPr lang="en-US" sz="2400" dirty="0"/>
              <a:t>Deuterated Ammonia in Cepheus L1251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286CB-FBEC-A744-BFAA-FFD1A8784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5" y="4257897"/>
            <a:ext cx="6831673" cy="1086237"/>
          </a:xfrm>
        </p:spPr>
        <p:txBody>
          <a:bodyPr/>
          <a:lstStyle/>
          <a:p>
            <a:r>
              <a:rPr lang="en-US" dirty="0"/>
              <a:t>Maria Galloway-Sprietsma</a:t>
            </a:r>
          </a:p>
          <a:p>
            <a:r>
              <a:rPr lang="en-US" dirty="0"/>
              <a:t>Mentor: Dr. Yancy Shirley</a:t>
            </a:r>
          </a:p>
        </p:txBody>
      </p:sp>
      <p:pic>
        <p:nvPicPr>
          <p:cNvPr id="4" name="Google Shape;89;p14" descr="ua_logo_lg">
            <a:extLst>
              <a:ext uri="{FF2B5EF4-FFF2-40B4-BE49-F238E27FC236}">
                <a16:creationId xmlns:a16="http://schemas.microsoft.com/office/drawing/2014/main" id="{9F0A6853-E94C-4943-B6FE-F31A0FD233E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8" y="5549895"/>
            <a:ext cx="1439710" cy="122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7F96FE-E44C-FB4C-B906-83F236415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658" y="5387197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96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F0BF6-F8A0-484B-9220-54668FE79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DB086-C0B1-A041-A78D-7163C7F04D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en-US" dirty="0"/>
              <a:t>Plot of two different temperatures: Dust Temperature (K) and Gas Kinetic Temperature (K)</a:t>
            </a:r>
          </a:p>
          <a:p>
            <a:r>
              <a:rPr lang="en-US" dirty="0"/>
              <a:t>Significant separation also visible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D519C-325D-3A46-A738-9E2D598DB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3" y="653271"/>
            <a:ext cx="6191247" cy="4643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F09D3B-6D59-BA44-81C3-A6B61965B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405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2AEFC-C25C-6746-BA51-AA9394B90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en-US"/>
              <a:t>Implications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F75EB86C-AC3F-4205-8F27-F10D28F92F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7909005"/>
              </p:ext>
            </p:extLst>
          </p:nvPr>
        </p:nvGraphicFramePr>
        <p:xfrm>
          <a:off x="4466496" y="639704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A1D0DB9-16EF-0D41-B2ED-7259714A42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1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FD986-52FF-EF49-8BD8-0E360D55B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651B80-8783-3C47-A646-C62666CC81B8}"/>
              </a:ext>
            </a:extLst>
          </p:cNvPr>
          <p:cNvSpPr txBox="1"/>
          <p:nvPr/>
        </p:nvSpPr>
        <p:spPr>
          <a:xfrm>
            <a:off x="0" y="6534835"/>
            <a:ext cx="47107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Image Credit: Lynn </a:t>
            </a:r>
            <a:r>
              <a:rPr lang="en-US" sz="1500" dirty="0" err="1"/>
              <a:t>Hilborn</a:t>
            </a:r>
            <a:r>
              <a:rPr lang="en-US" sz="1500" dirty="0"/>
              <a:t>, </a:t>
            </a:r>
            <a:r>
              <a:rPr lang="en-US" sz="1500" dirty="0" err="1"/>
              <a:t>Lynds</a:t>
            </a:r>
            <a:r>
              <a:rPr lang="en-US" sz="1500" dirty="0"/>
              <a:t> Dark Nebula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40A4C-9F5A-0749-A54C-993610356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075" y="5225614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099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A15-7B69-FC43-AC8E-E3AF72D2D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71F2-5A60-D147-9434-9021FE886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5829300" cy="3581400"/>
          </a:xfrm>
        </p:spPr>
        <p:txBody>
          <a:bodyPr/>
          <a:lstStyle/>
          <a:p>
            <a:r>
              <a:rPr lang="en-US" dirty="0"/>
              <a:t>If we want to know more about stars, we need to start with where they are born</a:t>
            </a:r>
          </a:p>
          <a:p>
            <a:r>
              <a:rPr lang="en-US" dirty="0"/>
              <a:t>Stellar formation begins in large molecular clouds </a:t>
            </a:r>
          </a:p>
          <a:p>
            <a:r>
              <a:rPr lang="en-US" dirty="0"/>
              <a:t>We want to know about the chemical processes happening in these cores</a:t>
            </a:r>
          </a:p>
          <a:p>
            <a:r>
              <a:rPr lang="en-US" dirty="0"/>
              <a:t>Cepheus L1251 is a star forming region 300 pc away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27AB0C-1AB5-8A47-AAE1-0B7EBF292B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F6E635-43DC-494E-A7FD-74FAA87FFF1D}"/>
              </a:ext>
            </a:extLst>
          </p:cNvPr>
          <p:cNvSpPr txBox="1"/>
          <p:nvPr/>
        </p:nvSpPr>
        <p:spPr>
          <a:xfrm>
            <a:off x="7911417" y="6172200"/>
            <a:ext cx="3186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Credit: </a:t>
            </a:r>
            <a:r>
              <a:rPr lang="en-US" sz="1400" dirty="0" err="1"/>
              <a:t>Lynds</a:t>
            </a:r>
            <a:r>
              <a:rPr lang="en-US" sz="1400" dirty="0"/>
              <a:t> Dark Nebula photographed by Lynn </a:t>
            </a:r>
            <a:r>
              <a:rPr lang="en-US" sz="1400" dirty="0" err="1"/>
              <a:t>Hillborn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1421A-268B-9841-94A9-847C4F505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7831" y="1510521"/>
            <a:ext cx="403887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53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9B4C3-CFEC-274D-91D6-2B9D82CFE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123C1-7B1C-6942-AB8B-C53E31DEC5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71600" y="2100262"/>
                <a:ext cx="7672388" cy="435768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Deuteration occurs when H, hydrogen, is replaced by its heavier isotope D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Fractionation is a process that occurs in cold dust clouds</a:t>
                </a:r>
              </a:p>
              <a:p>
                <a:pPr lvl="1"/>
                <a:r>
                  <a:rPr lang="en-US" dirty="0"/>
                  <a:t>Many other gaseous molecules are frozen</a:t>
                </a:r>
              </a:p>
              <a:p>
                <a:r>
                  <a:rPr lang="en-US" dirty="0"/>
                  <a:t>Observing deuterated molecules in these clouds gives us a look into late-stage cloud collapse</a:t>
                </a:r>
              </a:p>
              <a:p>
                <a:r>
                  <a:rPr lang="en-US" b="1" dirty="0"/>
                  <a:t>Can deuterated ammonia be used as a sound evolutionary probe into early stages of star formation?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68123C1-7B1C-6942-AB8B-C53E31DEC5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71600" y="2100262"/>
                <a:ext cx="7672388" cy="4357688"/>
              </a:xfrm>
              <a:blipFill>
                <a:blip r:embed="rId2"/>
                <a:stretch>
                  <a:fillRect l="-828" t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597E33D-F577-9F4F-80A5-785C4E4F07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3"/>
          <a:stretch/>
        </p:blipFill>
        <p:spPr>
          <a:xfrm>
            <a:off x="8891588" y="2171700"/>
            <a:ext cx="2971599" cy="217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0EAF4-6A24-F646-B789-43A5452C5B7E}"/>
              </a:ext>
            </a:extLst>
          </p:cNvPr>
          <p:cNvSpPr txBox="1"/>
          <p:nvPr/>
        </p:nvSpPr>
        <p:spPr>
          <a:xfrm>
            <a:off x="1038226" y="6459735"/>
            <a:ext cx="2709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Image from Dirk </a:t>
            </a:r>
            <a:r>
              <a:rPr lang="en-US" sz="1400" dirty="0" err="1"/>
              <a:t>Hünniger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B90AAF-5F9A-C044-9D4B-53F5A38E0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83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E2B8A2D-F46F-4DA5-8AFF-BC57461C2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A3098D-BB72-9941-8E58-8CECA9ACA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US" dirty="0"/>
              <a:t>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2D74C-73EA-0E41-9B7D-4EBBF4ABA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5" y="2472076"/>
            <a:ext cx="5149572" cy="3581400"/>
          </a:xfrm>
        </p:spPr>
        <p:txBody>
          <a:bodyPr>
            <a:normAutofit/>
          </a:bodyPr>
          <a:lstStyle/>
          <a:p>
            <a:r>
              <a:rPr lang="en-US" dirty="0"/>
              <a:t>We observed 22 cores in Cepheus L1251 with the 12M telescope </a:t>
            </a:r>
          </a:p>
          <a:p>
            <a:r>
              <a:rPr lang="en-US" dirty="0"/>
              <a:t>o-NH</a:t>
            </a:r>
            <a:r>
              <a:rPr lang="en-US" baseline="-25000" dirty="0"/>
              <a:t>2</a:t>
            </a:r>
            <a:r>
              <a:rPr lang="en-US" dirty="0"/>
              <a:t>D brightest at 85.926278 GHz</a:t>
            </a:r>
          </a:p>
          <a:p>
            <a:r>
              <a:rPr lang="en-US" dirty="0"/>
              <a:t>o-NH</a:t>
            </a:r>
            <a:r>
              <a:rPr lang="en-US" baseline="-25000" dirty="0"/>
              <a:t>2</a:t>
            </a:r>
            <a:r>
              <a:rPr lang="en-US" dirty="0"/>
              <a:t>D was detected in 13 of the 22 cores</a:t>
            </a:r>
          </a:p>
          <a:p>
            <a:r>
              <a:rPr lang="en-US" dirty="0"/>
              <a:t>Mapping was done on a 6’ by 6’ region 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2BAD85-00E4-4D0A-993C-8372E78E1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picture containing dark, light, looking, traffic&#10;&#10;Description automatically generated">
            <a:extLst>
              <a:ext uri="{FF2B5EF4-FFF2-40B4-BE49-F238E27FC236}">
                <a16:creationId xmlns:a16="http://schemas.microsoft.com/office/drawing/2014/main" id="{14F36AD9-A48E-B247-AD9D-4A5AF6376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408" y="384114"/>
            <a:ext cx="5816849" cy="248670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3BF8B4-CE0A-974C-BC15-CB480BE97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097" y="3522104"/>
            <a:ext cx="3698067" cy="278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367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02A7E1-5C7F-7C48-8136-B2B73ECA2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497" y="87681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Observations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8488A7-88AE-4B48-8BC0-36FADCF2C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4677" r="4918"/>
          <a:stretch/>
        </p:blipFill>
        <p:spPr>
          <a:xfrm>
            <a:off x="1245373" y="1933153"/>
            <a:ext cx="6029181" cy="34362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81E16-8200-3149-AA02-36207B03E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3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373128-48F8-6F42-B077-85529EC44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o-NH</a:t>
            </a:r>
            <a:r>
              <a:rPr lang="en-US" baseline="-25000" dirty="0"/>
              <a:t>2</a:t>
            </a:r>
            <a:r>
              <a:rPr lang="en-US" dirty="0"/>
              <a:t>D Mapping Results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525CD93-D1EF-304A-AF14-0B245F2DE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931" y="1340841"/>
            <a:ext cx="4585405" cy="43755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1B1AAEC-09FD-B84A-8100-B5BF972CC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13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1627-5B84-BC44-88F2-60AB2E066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3B904-CD5D-234B-86A8-4E24A13091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19200" y="1943101"/>
                <a:ext cx="9958387" cy="451008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By calculating the optical depth, we found 5 of the cores to be optically thick and 8 to be optically thin</a:t>
                </a:r>
              </a:p>
              <a:p>
                <a:r>
                  <a:rPr lang="en-US" dirty="0"/>
                  <a:t>Average column density: </a:t>
                </a:r>
              </a:p>
              <a:p>
                <a:pPr lvl="1"/>
                <a:r>
                  <a:rPr lang="en-US" i="0" dirty="0"/>
                  <a:t>Thick, 1.95E+14 cm</a:t>
                </a:r>
                <a:r>
                  <a:rPr lang="en-US" i="0" baseline="30000" dirty="0"/>
                  <a:t>-2 </a:t>
                </a:r>
                <a:r>
                  <a:rPr lang="en-US" i="0" dirty="0"/>
                  <a:t> </a:t>
                </a:r>
              </a:p>
              <a:p>
                <a:pPr lvl="1"/>
                <a:r>
                  <a:rPr lang="en-US" i="0" dirty="0"/>
                  <a:t>Thin, 5.42E+13 cm</a:t>
                </a:r>
                <a:r>
                  <a:rPr lang="en-US" i="0" baseline="30000" dirty="0"/>
                  <a:t>-2</a:t>
                </a:r>
                <a:endParaRPr lang="en-US" i="0" dirty="0"/>
              </a:p>
              <a:p>
                <a:r>
                  <a:rPr lang="en-US" dirty="0"/>
                  <a:t>Many astronomers assume a filling fraction of 1; we calculated the filling fraction by hand</a:t>
                </a:r>
              </a:p>
              <a:p>
                <a:r>
                  <a:rPr lang="en-US" dirty="0"/>
                  <a:t>New filling fraction values averaged at 0.47, which caused the radius size to increase by 0.029 pc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𝒇</m:t>
                      </m:r>
                      <m:r>
                        <a:rPr lang="en-US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𝒔𝒓𝒄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𝒔𝒓𝒄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𝜽</m:t>
                              </m:r>
                            </m:e>
                            <m:sub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𝒃𝒆𝒂𝒎</m:t>
                              </m:r>
                            </m:sub>
                            <m:sup>
                              <m:r>
                                <a:rPr 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53B904-CD5D-234B-86A8-4E24A13091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9200" y="1943101"/>
                <a:ext cx="9958387" cy="4510087"/>
              </a:xfrm>
              <a:blipFill>
                <a:blip r:embed="rId2"/>
                <a:stretch>
                  <a:fillRect l="-638" t="-843" r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A271949-DDB9-1742-BA66-E6B136DB3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84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5278D-7449-C94C-9DB9-81CFFA20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3282695" cy="1485900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3E7B1-F8EE-D54F-931E-C34C3C4C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3282694" cy="3581400"/>
          </a:xfrm>
        </p:spPr>
        <p:txBody>
          <a:bodyPr>
            <a:normAutofit/>
          </a:bodyPr>
          <a:lstStyle/>
          <a:p>
            <a:r>
              <a:rPr lang="en-US" dirty="0"/>
              <a:t>Plot of Radius vs Mass</a:t>
            </a:r>
          </a:p>
          <a:p>
            <a:r>
              <a:rPr lang="en-US" dirty="0"/>
              <a:t>Significant separation between ND and D cores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B5FAE4-6ABE-9A41-A6BC-929840B56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79" y="408908"/>
            <a:ext cx="6517065" cy="4887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5F8E20-4C6A-FB4E-BB53-311CFB001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0" y="5296709"/>
            <a:ext cx="1101725" cy="147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9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B98CA5AE-F2E4-4A6F-B986-89804B1EC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3751E2-7034-DD44-9547-86C74D79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09075-0E0C-014C-BCE5-3F8C2E97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en-US" dirty="0"/>
              <a:t>Plot of Virial Parameter vs Average Volume Density</a:t>
            </a:r>
          </a:p>
          <a:p>
            <a:r>
              <a:rPr lang="en-US" dirty="0"/>
              <a:t>Pressure term is included in bottom 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E8269C-8BF2-7041-9E39-AB369BDC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4" b="4"/>
          <a:stretch/>
        </p:blipFill>
        <p:spPr>
          <a:xfrm>
            <a:off x="7612260" y="-1"/>
            <a:ext cx="4579739" cy="3438457"/>
          </a:xfrm>
          <a:prstGeom prst="rect">
            <a:avLst/>
          </a:prstGeom>
        </p:spPr>
      </p:pic>
      <p:sp>
        <p:nvSpPr>
          <p:cNvPr id="16" name="Rectangle 12">
            <a:extLst>
              <a:ext uri="{FF2B5EF4-FFF2-40B4-BE49-F238E27FC236}">
                <a16:creationId xmlns:a16="http://schemas.microsoft.com/office/drawing/2014/main" id="{E67E3959-D0D8-49DB-A48B-CE4FC3687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A3313-FC27-0B47-B6FC-F3CC97C2E1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" r="-3" b="-3"/>
          <a:stretch/>
        </p:blipFill>
        <p:spPr>
          <a:xfrm>
            <a:off x="7612260" y="3438457"/>
            <a:ext cx="457973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0375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415</Words>
  <Application>Microsoft Macintosh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Cambria Math</vt:lpstr>
      <vt:lpstr>Franklin Gothic Book</vt:lpstr>
      <vt:lpstr>Crop</vt:lpstr>
      <vt:lpstr>Chemical Processes in Interstellar Dust Clouds:  Deuterated Ammonia in Cepheus L1251</vt:lpstr>
      <vt:lpstr>Background</vt:lpstr>
      <vt:lpstr>Background</vt:lpstr>
      <vt:lpstr>Observations</vt:lpstr>
      <vt:lpstr>Observations</vt:lpstr>
      <vt:lpstr>o-NH2D Mapping Results</vt:lpstr>
      <vt:lpstr>Calculations</vt:lpstr>
      <vt:lpstr>Results</vt:lpstr>
      <vt:lpstr>Results</vt:lpstr>
      <vt:lpstr>Results</vt:lpstr>
      <vt:lpstr>Implications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Chemical Processes in Interstellar Dust Clouds:  Deuterated Ammonia in Cepheus L1251</dc:title>
  <dc:creator>Galloway-Sprietsma, Maria Elise - (mariags7)</dc:creator>
  <cp:lastModifiedBy>Galloway-Sprietsma, Maria Elise - (mariags7)</cp:lastModifiedBy>
  <cp:revision>6</cp:revision>
  <dcterms:created xsi:type="dcterms:W3CDTF">2020-04-03T23:45:59Z</dcterms:created>
  <dcterms:modified xsi:type="dcterms:W3CDTF">2020-04-03T23:58:02Z</dcterms:modified>
</cp:coreProperties>
</file>